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4" r:id="rId6"/>
    <p:sldId id="261" r:id="rId7"/>
    <p:sldId id="260" r:id="rId8"/>
    <p:sldId id="262" r:id="rId9"/>
    <p:sldId id="263" r:id="rId10"/>
    <p:sldId id="266" r:id="rId11"/>
    <p:sldId id="265"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31.01.2022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31.01.2022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31.01.2022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31.01.2022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31.01.2022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31.01.2022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31.01.2022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31.01.2022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31.01.2022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31.01.2022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31.01.2022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31.01.2022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Goldstone_Deep_Space_Network" TargetMode="Externa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https://en.wikipedia.org/wiki/Chain_Hom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en.wikipedia.org/wiki/Microwave" TargetMode="External"/><Relationship Id="rId2" Type="http://schemas.openxmlformats.org/officeDocument/2006/relationships/hyperlink" Target="https://en.wikipedia.org/wiki/Astronomical_object" TargetMode="External"/><Relationship Id="rId1" Type="http://schemas.openxmlformats.org/officeDocument/2006/relationships/slideLayout" Target="../slideLayouts/slideLayout2.xml"/><Relationship Id="rId6" Type="http://schemas.openxmlformats.org/officeDocument/2006/relationships/hyperlink" Target="https://en.wikipedia.org/wiki/Radar_imaging" TargetMode="External"/><Relationship Id="rId5" Type="http://schemas.openxmlformats.org/officeDocument/2006/relationships/hyperlink" Target="https://en.wikipedia.org/wiki/Solar_System" TargetMode="External"/><Relationship Id="rId4" Type="http://schemas.openxmlformats.org/officeDocument/2006/relationships/hyperlink" Target="https://en.wikipedia.org/wiki/Radio_astronomy"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dirty="0" smtClean="0"/>
              <a:t>Радиолокацияның қысқаша тарихы</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18859016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5496" y="332656"/>
            <a:ext cx="9108504" cy="6336704"/>
          </a:xfrm>
        </p:spPr>
        <p:txBody>
          <a:bodyPr>
            <a:normAutofit fontScale="85000" lnSpcReduction="10000"/>
          </a:bodyPr>
          <a:lstStyle/>
          <a:p>
            <a:r>
              <a:rPr lang="en-US" dirty="0"/>
              <a:t>Relying upon high-powered terrestrial radars (of up to one </a:t>
            </a:r>
            <a:r>
              <a:rPr lang="en-US" dirty="0" smtClean="0"/>
              <a:t>MW), </a:t>
            </a:r>
            <a:r>
              <a:rPr lang="en-US" dirty="0"/>
              <a:t>radar astronomy is able to provide extremely accurate astrometric information on the structure, composition and movement of Solar System </a:t>
            </a:r>
            <a:r>
              <a:rPr lang="en-US" dirty="0" smtClean="0"/>
              <a:t>objects.</a:t>
            </a:r>
            <a:r>
              <a:rPr lang="ru-RU" dirty="0"/>
              <a:t> </a:t>
            </a:r>
            <a:r>
              <a:rPr lang="en-US" dirty="0" smtClean="0"/>
              <a:t>In </a:t>
            </a:r>
            <a:r>
              <a:rPr lang="en-US" dirty="0"/>
              <a:t>particular, optical observations measure where an object appears in the sky, but cannot measure the distance with great accuracy (relying on parallax becomes more difficult when objects are small or poorly illuminated). Radar, on the other hand, directly measures the distance to the object (and how fast it is changing). The combination of optical and radar observations normally allows the prediction of orbits at least decades, and sometimes centuries, into the future</a:t>
            </a:r>
            <a:r>
              <a:rPr lang="en-US" dirty="0" smtClean="0"/>
              <a:t>.</a:t>
            </a:r>
            <a:endParaRPr lang="en-US" dirty="0"/>
          </a:p>
          <a:p>
            <a:r>
              <a:rPr lang="en-US" dirty="0"/>
              <a:t>In August 2020 the Arecibo Observatory (Arecibo Planetary Radar) suffered a structural cable failure, leading to the collapse of the main telescope in December of that year</a:t>
            </a:r>
            <a:r>
              <a:rPr lang="en-US" dirty="0" smtClean="0"/>
              <a:t>.</a:t>
            </a:r>
            <a:endParaRPr lang="ru-RU" dirty="0"/>
          </a:p>
        </p:txBody>
      </p:sp>
    </p:spTree>
    <p:extLst>
      <p:ext uri="{BB962C8B-B14F-4D97-AF65-F5344CB8AC3E}">
        <p14:creationId xmlns:p14="http://schemas.microsoft.com/office/powerpoint/2010/main" val="37725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1026" name="Picture 2" descr="Puerto Rico&amp;#39;s Iconic Arecibo Observatory Closed by Major Earthquake | Spa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620688"/>
            <a:ext cx="7000778" cy="55446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6238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2050" name="Picture 2" descr="Goldstone Deep Space Network.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350277"/>
            <a:ext cx="5715000" cy="5753101"/>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2843808" y="6309320"/>
            <a:ext cx="3162917" cy="369332"/>
          </a:xfrm>
          <a:prstGeom prst="rect">
            <a:avLst/>
          </a:prstGeom>
        </p:spPr>
        <p:txBody>
          <a:bodyPr wrap="none">
            <a:spAutoFit/>
          </a:bodyPr>
          <a:lstStyle/>
          <a:p>
            <a:r>
              <a:rPr lang="en-US" u="sng" dirty="0">
                <a:hlinkClick r:id="rId3" tooltip="en:Goldstone Deep Space Network"/>
              </a:rPr>
              <a:t>Goldstone Deep Space Network</a:t>
            </a:r>
            <a:endParaRPr lang="ru-RU" dirty="0"/>
          </a:p>
        </p:txBody>
      </p:sp>
    </p:spTree>
    <p:extLst>
      <p:ext uri="{BB962C8B-B14F-4D97-AF65-F5344CB8AC3E}">
        <p14:creationId xmlns:p14="http://schemas.microsoft.com/office/powerpoint/2010/main" val="3769603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spTree>
    <p:extLst>
      <p:ext uri="{BB962C8B-B14F-4D97-AF65-F5344CB8AC3E}">
        <p14:creationId xmlns:p14="http://schemas.microsoft.com/office/powerpoint/2010/main" val="3013446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433467"/>
          </a:xfrm>
        </p:spPr>
        <p:txBody>
          <a:bodyPr/>
          <a:lstStyle/>
          <a:p>
            <a:r>
              <a:rPr lang="en-US" dirty="0"/>
              <a:t>Heinrich Hertz, </a:t>
            </a:r>
            <a:r>
              <a:rPr lang="en-US" dirty="0" smtClean="0"/>
              <a:t>who</a:t>
            </a:r>
            <a:r>
              <a:rPr lang="kk-KZ" dirty="0" smtClean="0"/>
              <a:t> </a:t>
            </a:r>
            <a:r>
              <a:rPr lang="en-US" dirty="0" smtClean="0"/>
              <a:t>in </a:t>
            </a:r>
            <a:r>
              <a:rPr lang="en-US" dirty="0"/>
              <a:t>1887/88 was able to demonstrate for </a:t>
            </a:r>
            <a:r>
              <a:rPr lang="en-US" dirty="0" smtClean="0"/>
              <a:t>electromagnetic</a:t>
            </a:r>
            <a:r>
              <a:rPr lang="kk-KZ" dirty="0" smtClean="0"/>
              <a:t> </a:t>
            </a:r>
            <a:r>
              <a:rPr lang="en-US" dirty="0" smtClean="0"/>
              <a:t>waves</a:t>
            </a:r>
            <a:r>
              <a:rPr lang="en-US" dirty="0"/>
              <a:t>, that they are reflected by metals and dielectric </a:t>
            </a:r>
            <a:r>
              <a:rPr lang="en-US" dirty="0" smtClean="0"/>
              <a:t>objects</a:t>
            </a:r>
            <a:endParaRPr lang="kk-KZ" dirty="0" smtClean="0"/>
          </a:p>
          <a:p>
            <a:r>
              <a:rPr lang="en-US" dirty="0"/>
              <a:t>Christian </a:t>
            </a:r>
            <a:r>
              <a:rPr lang="en-US" dirty="0" err="1"/>
              <a:t>Hülsmeyer</a:t>
            </a:r>
            <a:r>
              <a:rPr lang="en-US" dirty="0"/>
              <a:t> (1881-1957), who employed himself with the mentioned reflection effect and registered his patent in 1904 </a:t>
            </a:r>
            <a:endParaRPr lang="ru-RU" dirty="0"/>
          </a:p>
        </p:txBody>
      </p:sp>
    </p:spTree>
    <p:extLst>
      <p:ext uri="{BB962C8B-B14F-4D97-AF65-F5344CB8AC3E}">
        <p14:creationId xmlns:p14="http://schemas.microsoft.com/office/powerpoint/2010/main" val="4276949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80272" y="260648"/>
            <a:ext cx="5876925" cy="601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4513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404664"/>
            <a:ext cx="8856984" cy="6120680"/>
          </a:xfrm>
        </p:spPr>
        <p:txBody>
          <a:bodyPr>
            <a:normAutofit fontScale="85000" lnSpcReduction="20000"/>
          </a:bodyPr>
          <a:lstStyle/>
          <a:p>
            <a:r>
              <a:rPr lang="en-US" dirty="0"/>
              <a:t>The next person, who recognized the importance of the Radar effect, was </a:t>
            </a:r>
            <a:r>
              <a:rPr lang="en-US" dirty="0" smtClean="0"/>
              <a:t>Marconi. (Institute </a:t>
            </a:r>
            <a:r>
              <a:rPr lang="en-US" dirty="0"/>
              <a:t>of Radio Engineers (IRE) in </a:t>
            </a:r>
            <a:r>
              <a:rPr lang="en-US" dirty="0" smtClean="0"/>
              <a:t>London)</a:t>
            </a:r>
          </a:p>
          <a:p>
            <a:pPr marL="0" indent="0">
              <a:buNone/>
            </a:pPr>
            <a:endParaRPr lang="en-US" dirty="0" smtClean="0"/>
          </a:p>
          <a:p>
            <a:pPr marL="0" indent="0">
              <a:buNone/>
            </a:pPr>
            <a:r>
              <a:rPr lang="en-US" dirty="0" smtClean="0"/>
              <a:t>“</a:t>
            </a:r>
            <a:r>
              <a:rPr lang="en-US" dirty="0"/>
              <a:t>I also described tests carried out in transmitting a beam of reflected waves across country ... and pointed out the possibility of the utility of such a system if applied to lighthouses and lightships, so as to enable vessels in foggy weather to locate dangerous points around the coasts ... It [now] seems to me that it should be possible to design [an] apparatus by means of which a ship could radiate or project a divergent beam of these rays in any desired direction, which rays, if coming across a metallic object, such as another steamer or ship, would be reflected back to a receiver screened from the local transmitter on the sending ship, and thereby immediately reveal the presence and bearing of the other ship in fog or thick weather</a:t>
            </a:r>
            <a:r>
              <a:rPr lang="en-US" dirty="0" smtClean="0"/>
              <a:t>”</a:t>
            </a:r>
          </a:p>
        </p:txBody>
      </p:sp>
    </p:spTree>
    <p:extLst>
      <p:ext uri="{BB962C8B-B14F-4D97-AF65-F5344CB8AC3E}">
        <p14:creationId xmlns:p14="http://schemas.microsoft.com/office/powerpoint/2010/main" val="989058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en-US" dirty="0"/>
              <a:t>Beginning in 1922 successful Radar experiments with a wooden ship using 600 MHz were carried out by Tayler and Young of the US Naval Research Laboratory (NRL). </a:t>
            </a:r>
          </a:p>
          <a:p>
            <a:r>
              <a:rPr lang="en-US" dirty="0"/>
              <a:t>In the years 1925/26 </a:t>
            </a:r>
            <a:r>
              <a:rPr lang="en-US" dirty="0" err="1"/>
              <a:t>Breit</a:t>
            </a:r>
            <a:r>
              <a:rPr lang="en-US" dirty="0"/>
              <a:t> and </a:t>
            </a:r>
            <a:r>
              <a:rPr lang="en-US" dirty="0" err="1"/>
              <a:t>Tuve</a:t>
            </a:r>
            <a:r>
              <a:rPr lang="en-US" dirty="0"/>
              <a:t> conducted investigations on the earth’s Ionosphere.</a:t>
            </a:r>
            <a:endParaRPr lang="ru-RU" dirty="0"/>
          </a:p>
          <a:p>
            <a:endParaRPr lang="ru-RU" dirty="0"/>
          </a:p>
        </p:txBody>
      </p:sp>
    </p:spTree>
    <p:extLst>
      <p:ext uri="{BB962C8B-B14F-4D97-AF65-F5344CB8AC3E}">
        <p14:creationId xmlns:p14="http://schemas.microsoft.com/office/powerpoint/2010/main" val="2196310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a:bodyPr>
          <a:lstStyle/>
          <a:p>
            <a:r>
              <a:rPr lang="en-US" sz="2000" dirty="0"/>
              <a:t>1930 US NRL (L.A. Hyland) locates an airplane, 33 MHz, 2 Miles</a:t>
            </a:r>
          </a:p>
          <a:p>
            <a:r>
              <a:rPr lang="en-US" sz="2000" dirty="0"/>
              <a:t>1933 French Marine locates an Iceberg, 1800 MHz</a:t>
            </a:r>
          </a:p>
          <a:p>
            <a:r>
              <a:rPr lang="en-US" sz="2000" dirty="0"/>
              <a:t>1933 </a:t>
            </a:r>
            <a:r>
              <a:rPr lang="en-US" sz="2000" dirty="0" err="1"/>
              <a:t>Pinsch</a:t>
            </a:r>
            <a:r>
              <a:rPr lang="en-US" sz="2000" dirty="0"/>
              <a:t> locates a Ship, 0.3 W, 2200 MHz, 2 km</a:t>
            </a:r>
          </a:p>
          <a:p>
            <a:r>
              <a:rPr lang="en-US" sz="2000" dirty="0"/>
              <a:t>1934 GEMA locates a Ship 500 t, 150 MHz, 12 km</a:t>
            </a:r>
            <a:endParaRPr lang="ru-RU" sz="2000" dirty="0"/>
          </a:p>
        </p:txBody>
      </p:sp>
      <p:pic>
        <p:nvPicPr>
          <p:cNvPr id="3074" name="Picture 2" descr="https://upload.wikimedia.org/wikipedia/commons/1/16/Magnetron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772816"/>
            <a:ext cx="2976265" cy="2027581"/>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482439" y="3861048"/>
            <a:ext cx="1234505" cy="369332"/>
          </a:xfrm>
          <a:prstGeom prst="rect">
            <a:avLst/>
          </a:prstGeom>
        </p:spPr>
        <p:txBody>
          <a:bodyPr wrap="none">
            <a:spAutoFit/>
          </a:bodyPr>
          <a:lstStyle/>
          <a:p>
            <a:r>
              <a:rPr lang="en-US" dirty="0"/>
              <a:t>Magnetron</a:t>
            </a:r>
            <a:endParaRPr lang="ru-RU" dirty="0"/>
          </a:p>
        </p:txBody>
      </p:sp>
      <p:sp>
        <p:nvSpPr>
          <p:cNvPr id="5" name="Прямоугольник 4"/>
          <p:cNvSpPr/>
          <p:nvPr/>
        </p:nvSpPr>
        <p:spPr>
          <a:xfrm>
            <a:off x="4788024" y="3800397"/>
            <a:ext cx="2064861" cy="369332"/>
          </a:xfrm>
          <a:prstGeom prst="rect">
            <a:avLst/>
          </a:prstGeom>
        </p:spPr>
        <p:txBody>
          <a:bodyPr wrap="none">
            <a:spAutoFit/>
          </a:bodyPr>
          <a:lstStyle/>
          <a:p>
            <a:r>
              <a:rPr lang="en-US" dirty="0"/>
              <a:t>Traveling-wave tube</a:t>
            </a:r>
          </a:p>
        </p:txBody>
      </p:sp>
      <p:pic>
        <p:nvPicPr>
          <p:cNvPr id="3076" name="Picture 4" descr="https://upload.wikimedia.org/wikipedia/commons/thumb/3/33/TWT_Shtormovka.jpg/1280px-TWT_Shtormovk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9992" y="1772816"/>
            <a:ext cx="3033266" cy="2021387"/>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251520" y="4230380"/>
            <a:ext cx="8784976" cy="2123658"/>
          </a:xfrm>
          <a:prstGeom prst="rect">
            <a:avLst/>
          </a:prstGeom>
        </p:spPr>
        <p:txBody>
          <a:bodyPr wrap="square">
            <a:spAutoFit/>
          </a:bodyPr>
          <a:lstStyle/>
          <a:p>
            <a:pPr marL="342900" indent="-342900">
              <a:spcBef>
                <a:spcPct val="20000"/>
              </a:spcBef>
              <a:buFont typeface="Arial" pitchFamily="34" charset="0"/>
              <a:buChar char="•"/>
            </a:pPr>
            <a:r>
              <a:rPr lang="en-US" sz="2000" dirty="0"/>
              <a:t>1935 In England Sir Watson Watt submitted a proposal for the Radar defense </a:t>
            </a:r>
            <a:r>
              <a:rPr lang="en-US" sz="2000" dirty="0" smtClean="0"/>
              <a:t>of England</a:t>
            </a:r>
            <a:r>
              <a:rPr lang="en-US" sz="2000" dirty="0"/>
              <a:t>. Already in 1937 five systems exist with a range of 100 </a:t>
            </a:r>
            <a:r>
              <a:rPr lang="en-US" sz="2000" dirty="0" smtClean="0"/>
              <a:t>km.</a:t>
            </a:r>
          </a:p>
          <a:p>
            <a:pPr marL="342900" indent="-342900">
              <a:spcBef>
                <a:spcPct val="20000"/>
              </a:spcBef>
              <a:buFont typeface="Arial" pitchFamily="34" charset="0"/>
              <a:buChar char="•"/>
            </a:pPr>
            <a:r>
              <a:rPr lang="en-US" sz="2000" dirty="0" smtClean="0"/>
              <a:t>1936 </a:t>
            </a:r>
            <a:r>
              <a:rPr lang="en-US" sz="2000" dirty="0"/>
              <a:t>Telefunken (</a:t>
            </a:r>
            <a:r>
              <a:rPr lang="en-US" sz="2000" dirty="0" err="1"/>
              <a:t>preceeding</a:t>
            </a:r>
            <a:r>
              <a:rPr lang="en-US" sz="2000" dirty="0"/>
              <a:t> Freya) locates Junkers W34, 60 </a:t>
            </a:r>
            <a:r>
              <a:rPr lang="en-US" sz="2000" dirty="0" smtClean="0"/>
              <a:t>km</a:t>
            </a:r>
          </a:p>
          <a:p>
            <a:pPr marL="342900" indent="-342900">
              <a:spcBef>
                <a:spcPct val="20000"/>
              </a:spcBef>
              <a:buFont typeface="Arial" pitchFamily="34" charset="0"/>
              <a:buChar char="•"/>
            </a:pPr>
            <a:r>
              <a:rPr lang="en-US" sz="2000" dirty="0" smtClean="0"/>
              <a:t>1937 </a:t>
            </a:r>
            <a:r>
              <a:rPr lang="en-US" sz="2000" dirty="0"/>
              <a:t>Telefunken, Freya, 125 MHz, 150 km (</a:t>
            </a:r>
            <a:r>
              <a:rPr lang="en-US" sz="2000" dirty="0" smtClean="0"/>
              <a:t>Figure)</a:t>
            </a:r>
            <a:endParaRPr lang="en-US" sz="2000" dirty="0"/>
          </a:p>
          <a:p>
            <a:pPr marL="342900" indent="-342900">
              <a:spcBef>
                <a:spcPct val="20000"/>
              </a:spcBef>
              <a:buFont typeface="Arial" pitchFamily="34" charset="0"/>
              <a:buChar char="•"/>
            </a:pPr>
            <a:r>
              <a:rPr lang="en-US" sz="2000" dirty="0" smtClean="0"/>
              <a:t>1938 </a:t>
            </a:r>
            <a:r>
              <a:rPr lang="en-US" sz="2000" dirty="0"/>
              <a:t>Patent for Fundamental of Pulse Radar Technology (US - SC Col. William </a:t>
            </a:r>
            <a:r>
              <a:rPr lang="en-US" sz="2000" dirty="0" smtClean="0"/>
              <a:t>Blair) </a:t>
            </a:r>
            <a:r>
              <a:rPr lang="es-ES" sz="2000" dirty="0" smtClean="0"/>
              <a:t>USA</a:t>
            </a:r>
            <a:r>
              <a:rPr lang="es-ES" sz="2000" dirty="0"/>
              <a:t>, NRL XAF Ship Radar 200 MHz, 6 kW, 50 Miles.</a:t>
            </a:r>
            <a:endParaRPr lang="ru-RU" sz="2000" dirty="0"/>
          </a:p>
        </p:txBody>
      </p:sp>
    </p:spTree>
    <p:extLst>
      <p:ext uri="{BB962C8B-B14F-4D97-AF65-F5344CB8AC3E}">
        <p14:creationId xmlns:p14="http://schemas.microsoft.com/office/powerpoint/2010/main" val="3776083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https://upload.wikimedia.org/wikipedia/commons/6/65/Freya-radar-lz.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521" y="980728"/>
            <a:ext cx="3741571" cy="468052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s://habrastorage.org/r/w1560/webt/cd/k7/ox/cdk7oxojhntnqdawwctwd8d6ibs.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5936" y="980728"/>
            <a:ext cx="5038716" cy="3645197"/>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95536" y="6309320"/>
            <a:ext cx="3937360" cy="369332"/>
          </a:xfrm>
          <a:prstGeom prst="rect">
            <a:avLst/>
          </a:prstGeom>
        </p:spPr>
        <p:txBody>
          <a:bodyPr wrap="none">
            <a:spAutoFit/>
          </a:bodyPr>
          <a:lstStyle/>
          <a:p>
            <a:r>
              <a:rPr lang="en-US" dirty="0"/>
              <a:t>Radar apparatus Freya, Telefunken 1937</a:t>
            </a:r>
            <a:endParaRPr lang="ru-RU" dirty="0"/>
          </a:p>
        </p:txBody>
      </p:sp>
      <p:sp>
        <p:nvSpPr>
          <p:cNvPr id="5" name="Прямоугольник 4"/>
          <p:cNvSpPr/>
          <p:nvPr/>
        </p:nvSpPr>
        <p:spPr>
          <a:xfrm>
            <a:off x="4229294" y="5085184"/>
            <a:ext cx="4572000" cy="646331"/>
          </a:xfrm>
          <a:prstGeom prst="rect">
            <a:avLst/>
          </a:prstGeom>
        </p:spPr>
        <p:txBody>
          <a:bodyPr>
            <a:spAutoFit/>
          </a:bodyPr>
          <a:lstStyle/>
          <a:p>
            <a:r>
              <a:rPr lang="en-US" dirty="0"/>
              <a:t>A British </a:t>
            </a:r>
            <a:r>
              <a:rPr lang="en-US" dirty="0">
                <a:hlinkClick r:id="rId4" tooltip="Chain Home"/>
              </a:rPr>
              <a:t>Chain Home</a:t>
            </a:r>
            <a:r>
              <a:rPr lang="en-US" dirty="0"/>
              <a:t> transmitter antenna, the first comprehensive radar system</a:t>
            </a:r>
            <a:endParaRPr lang="ru-RU" dirty="0"/>
          </a:p>
        </p:txBody>
      </p:sp>
    </p:spTree>
    <p:extLst>
      <p:ext uri="{BB962C8B-B14F-4D97-AF65-F5344CB8AC3E}">
        <p14:creationId xmlns:p14="http://schemas.microsoft.com/office/powerpoint/2010/main" val="2815388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332656"/>
            <a:ext cx="8856984" cy="5793507"/>
          </a:xfrm>
        </p:spPr>
        <p:txBody>
          <a:bodyPr/>
          <a:lstStyle/>
          <a:p>
            <a:r>
              <a:rPr lang="en-US" dirty="0"/>
              <a:t>founding of the Radiation Laboratory at MIT (Massachusetts Institute </a:t>
            </a:r>
            <a:r>
              <a:rPr lang="en-US" dirty="0" smtClean="0"/>
              <a:t>of Technology</a:t>
            </a:r>
            <a:r>
              <a:rPr lang="en-US" dirty="0"/>
              <a:t>). Until 1945 there were 3000 engineers and scientists employed </a:t>
            </a:r>
            <a:r>
              <a:rPr lang="en-US" dirty="0" smtClean="0"/>
              <a:t>there.</a:t>
            </a:r>
          </a:p>
          <a:p>
            <a:r>
              <a:rPr lang="en-US" dirty="0"/>
              <a:t>signal </a:t>
            </a:r>
            <a:r>
              <a:rPr lang="en-US" dirty="0" smtClean="0"/>
              <a:t>processing,</a:t>
            </a:r>
            <a:r>
              <a:rPr lang="en-US" dirty="0"/>
              <a:t> signal analysis </a:t>
            </a:r>
            <a:r>
              <a:rPr lang="en-US" dirty="0" smtClean="0"/>
              <a:t>circuitry, vacuum </a:t>
            </a:r>
            <a:r>
              <a:rPr lang="en-US" dirty="0"/>
              <a:t>tubes were replaced </a:t>
            </a:r>
            <a:r>
              <a:rPr lang="en-US" dirty="0" smtClean="0"/>
              <a:t>by semiconductors</a:t>
            </a:r>
          </a:p>
          <a:p>
            <a:r>
              <a:rPr lang="en-US" dirty="0"/>
              <a:t>fields of sensors and remote </a:t>
            </a:r>
            <a:r>
              <a:rPr lang="en-US" dirty="0" smtClean="0"/>
              <a:t>sensing</a:t>
            </a:r>
          </a:p>
          <a:p>
            <a:endParaRPr lang="ru-RU" dirty="0"/>
          </a:p>
        </p:txBody>
      </p:sp>
    </p:spTree>
    <p:extLst>
      <p:ext uri="{BB962C8B-B14F-4D97-AF65-F5344CB8AC3E}">
        <p14:creationId xmlns:p14="http://schemas.microsoft.com/office/powerpoint/2010/main" val="2268110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476672"/>
            <a:ext cx="8712968" cy="5649491"/>
          </a:xfrm>
        </p:spPr>
        <p:txBody>
          <a:bodyPr>
            <a:normAutofit fontScale="92500" lnSpcReduction="10000"/>
          </a:bodyPr>
          <a:lstStyle/>
          <a:p>
            <a:r>
              <a:rPr lang="en-US" b="1" dirty="0"/>
              <a:t>Radar astronomy</a:t>
            </a:r>
            <a:r>
              <a:rPr lang="en-US" dirty="0"/>
              <a:t> is a technique of observing nearby </a:t>
            </a:r>
            <a:r>
              <a:rPr lang="en-US" dirty="0">
                <a:hlinkClick r:id="rId2" tooltip="Astronomical object"/>
              </a:rPr>
              <a:t>astronomical objects</a:t>
            </a:r>
            <a:r>
              <a:rPr lang="en-US" dirty="0"/>
              <a:t> by reflecting </a:t>
            </a:r>
            <a:r>
              <a:rPr lang="en-US" dirty="0">
                <a:hlinkClick r:id="rId3" tooltip="Microwave"/>
              </a:rPr>
              <a:t>microwaves</a:t>
            </a:r>
            <a:r>
              <a:rPr lang="en-US" dirty="0"/>
              <a:t> off target objects and analyzing the reflections. This research has been conducted for six decades. Radar astronomy differs from </a:t>
            </a:r>
            <a:r>
              <a:rPr lang="en-US" dirty="0">
                <a:hlinkClick r:id="rId4" tooltip="Radio astronomy"/>
              </a:rPr>
              <a:t>radio astronomy</a:t>
            </a:r>
            <a:r>
              <a:rPr lang="en-US" dirty="0"/>
              <a:t> in that the latter is a passive observation and the former an active one. Radar systems have been used for a wide range of </a:t>
            </a:r>
            <a:r>
              <a:rPr lang="en-US" dirty="0">
                <a:hlinkClick r:id="rId5" tooltip="Solar System"/>
              </a:rPr>
              <a:t>Solar System</a:t>
            </a:r>
            <a:r>
              <a:rPr lang="en-US" dirty="0"/>
              <a:t> studies. The radar transmission may either be pulsed or continuous.</a:t>
            </a:r>
          </a:p>
          <a:p>
            <a:r>
              <a:rPr lang="en-US" dirty="0" smtClean="0">
                <a:hlinkClick r:id="rId6" tooltip="Radar imaging"/>
              </a:rPr>
              <a:t>Radar </a:t>
            </a:r>
            <a:r>
              <a:rPr lang="en-US" dirty="0">
                <a:hlinkClick r:id="rId6" tooltip="Radar imaging"/>
              </a:rPr>
              <a:t>images</a:t>
            </a:r>
            <a:r>
              <a:rPr lang="en-US" dirty="0"/>
              <a:t> provide information about the shapes and surface properties of solid bodies, which cannot be obtained by other ground-based techniques.</a:t>
            </a:r>
          </a:p>
          <a:p>
            <a:endParaRPr lang="ru-RU" dirty="0"/>
          </a:p>
        </p:txBody>
      </p:sp>
    </p:spTree>
    <p:extLst>
      <p:ext uri="{BB962C8B-B14F-4D97-AF65-F5344CB8AC3E}">
        <p14:creationId xmlns:p14="http://schemas.microsoft.com/office/powerpoint/2010/main" val="80296391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606</Words>
  <Application>Microsoft Office PowerPoint</Application>
  <PresentationFormat>Экран (4:3)</PresentationFormat>
  <Paragraphs>28</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Радиолокацияның қысқаша тарихы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Радиолокацияның қысқаша тарихы</dc:title>
  <dc:creator>HIMERA</dc:creator>
  <cp:lastModifiedBy>HIMERA</cp:lastModifiedBy>
  <cp:revision>12</cp:revision>
  <dcterms:created xsi:type="dcterms:W3CDTF">2022-01-30T17:50:05Z</dcterms:created>
  <dcterms:modified xsi:type="dcterms:W3CDTF">2022-01-30T18:50:21Z</dcterms:modified>
</cp:coreProperties>
</file>